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7" r:id="rId1"/>
  </p:sldMasterIdLst>
  <p:sldIdLst>
    <p:sldId id="256" r:id="rId2"/>
    <p:sldId id="275" r:id="rId3"/>
    <p:sldId id="257" r:id="rId4"/>
    <p:sldId id="271" r:id="rId5"/>
    <p:sldId id="258" r:id="rId6"/>
    <p:sldId id="259" r:id="rId7"/>
    <p:sldId id="272" r:id="rId8"/>
    <p:sldId id="261" r:id="rId9"/>
    <p:sldId id="260" r:id="rId10"/>
    <p:sldId id="262" r:id="rId11"/>
    <p:sldId id="263" r:id="rId12"/>
    <p:sldId id="264" r:id="rId13"/>
    <p:sldId id="265" r:id="rId14"/>
    <p:sldId id="266" r:id="rId15"/>
    <p:sldId id="268" r:id="rId16"/>
    <p:sldId id="267" r:id="rId17"/>
    <p:sldId id="269" r:id="rId18"/>
    <p:sldId id="273" r:id="rId19"/>
    <p:sldId id="274" r:id="rId20"/>
    <p:sldId id="270" r:id="rId21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90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jpeg>
</file>

<file path=ppt/media/image4.png>
</file>

<file path=ppt/media/image5.jpg>
</file>

<file path=ppt/media/image6.jpg>
</file>

<file path=ppt/media/image7.jp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572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2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661181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60302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216756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53075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803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DDCAE-6443-42C3-9C19-F95985500186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63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6/13/2023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097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73C3-B243-44D3-809D-EF8FDFBD85D4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11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D3E3-28E2-4380-A113-67698215C5F8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901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FCB61-04AD-47C9-BF79-2BD8B9CEC07A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810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6/13/2023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14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6/13/2023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213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E767E-8A14-4E70-91B9-2101CBC4D7BD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920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0C4B-5A4A-45CA-ABEC-10F107160D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496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6/13/2023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380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t.me/telua_company_b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thegioiic.com/cam-bien-do-nhiet-do-va-do-am-esp32-sht30-5vdc-7-lop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www.thegioiic.com/sht30d-mach-cam-bien-nhiet-do-do-am-giao-tiep-i2c" TargetMode="External"/><Relationship Id="rId4" Type="http://schemas.openxmlformats.org/officeDocument/2006/relationships/hyperlink" Target="https://www.thegioiic.com/cam-bien-do-nhiet-do-va-do-am-esp32-sht40-5vdc-7-lop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telua.co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hyperlink" Target="mailto:letrthong@gmail.com" TargetMode="Externa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ai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hyperlink" Target="http://192.168.0.1/" TargetMode="External"/><Relationship Id="rId7" Type="http://schemas.openxmlformats.org/officeDocument/2006/relationships/image" Target="../media/image8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jpg"/><Relationship Id="rId4" Type="http://schemas.openxmlformats.org/officeDocument/2006/relationships/image" Target="../media/image5.jp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image" Target="../media/image1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smoke background">
            <a:extLst>
              <a:ext uri="{FF2B5EF4-FFF2-40B4-BE49-F238E27FC236}">
                <a16:creationId xmlns:a16="http://schemas.microsoft.com/office/drawing/2014/main" id="{CCA6EAB8-1D41-A20F-DD26-56DAC83341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091" t="10662" b="1244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6" name="Isosceles Triangle 8">
            <a:extLst>
              <a:ext uri="{FF2B5EF4-FFF2-40B4-BE49-F238E27FC236}">
                <a16:creationId xmlns:a16="http://schemas.microsoft.com/office/drawing/2014/main" id="{F5F0CD5C-72F3-4090-8A69-8E15CB432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Parallelogram 10">
            <a:extLst>
              <a:ext uri="{FF2B5EF4-FFF2-40B4-BE49-F238E27FC236}">
                <a16:creationId xmlns:a16="http://schemas.microsoft.com/office/drawing/2014/main" id="{217496A2-9394-4FB7-BA0E-717D2D2E7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D02CF681-4765-4E88-802F-B2474DCD5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14">
            <a:extLst>
              <a:ext uri="{FF2B5EF4-FFF2-40B4-BE49-F238E27FC236}">
                <a16:creationId xmlns:a16="http://schemas.microsoft.com/office/drawing/2014/main" id="{3D57B2BA-243C-45C7-A5D8-46CA71943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23">
            <a:extLst>
              <a:ext uri="{FF2B5EF4-FFF2-40B4-BE49-F238E27FC236}">
                <a16:creationId xmlns:a16="http://schemas.microsoft.com/office/drawing/2014/main" id="{67374FB5-CBB7-46FF-95B5-2251BC685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25">
            <a:extLst>
              <a:ext uri="{FF2B5EF4-FFF2-40B4-BE49-F238E27FC236}">
                <a16:creationId xmlns:a16="http://schemas.microsoft.com/office/drawing/2014/main" id="{34BCEAB7-D9E0-40A4-9254-8593BD346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D567A354-BB63-405C-8E5F-2F510E670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3BBF60-214C-E745-83B8-CA654A431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8379" y="187656"/>
            <a:ext cx="8664999" cy="2006337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Cảm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biến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Nhiệt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Đô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Độ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Ẩm</a:t>
            </a:r>
            <a:r>
              <a:rPr lang="en-US" dirty="0">
                <a:solidFill>
                  <a:schemeClr val="tx1"/>
                </a:solidFill>
              </a:rPr>
              <a:t> Esp32_SHT3x-SHT4x  </a:t>
            </a:r>
          </a:p>
        </p:txBody>
      </p:sp>
      <p:sp>
        <p:nvSpPr>
          <p:cNvPr id="23" name="Rectangle 27">
            <a:extLst>
              <a:ext uri="{FF2B5EF4-FFF2-40B4-BE49-F238E27FC236}">
                <a16:creationId xmlns:a16="http://schemas.microsoft.com/office/drawing/2014/main" id="{9185A8D7-2F20-4F7A-97BE-21DB1654C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8">
            <a:extLst>
              <a:ext uri="{FF2B5EF4-FFF2-40B4-BE49-F238E27FC236}">
                <a16:creationId xmlns:a16="http://schemas.microsoft.com/office/drawing/2014/main" id="{CB65BD56-22B3-4E13-BFCA-B8E8BEB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9">
            <a:extLst>
              <a:ext uri="{FF2B5EF4-FFF2-40B4-BE49-F238E27FC236}">
                <a16:creationId xmlns:a16="http://schemas.microsoft.com/office/drawing/2014/main" id="{6790ED68-BCA0-4247-A72F-1CB85DF06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DD0F2B3F-DC55-4FA7-B667-1ACD07920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F0893EA-0B48-04C5-BB3F-F3EC9989D21B}"/>
              </a:ext>
            </a:extLst>
          </p:cNvPr>
          <p:cNvSpPr txBox="1">
            <a:spLocks/>
          </p:cNvSpPr>
          <p:nvPr/>
        </p:nvSpPr>
        <p:spPr>
          <a:xfrm>
            <a:off x="9084616" y="6283358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pic>
        <p:nvPicPr>
          <p:cNvPr id="5" name="Picture 4" descr="A close-up of a light bulb&#10;&#10;Description automatically generated with medium confidence">
            <a:extLst>
              <a:ext uri="{FF2B5EF4-FFF2-40B4-BE49-F238E27FC236}">
                <a16:creationId xmlns:a16="http://schemas.microsoft.com/office/drawing/2014/main" id="{5DC2483F-9CF9-CFDA-25EA-BB8AB88F87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355" y="3159683"/>
            <a:ext cx="3550768" cy="3107080"/>
          </a:xfrm>
          <a:prstGeom prst="rect">
            <a:avLst/>
          </a:prstGeom>
        </p:spPr>
      </p:pic>
      <p:pic>
        <p:nvPicPr>
          <p:cNvPr id="11" name="Picture 10" descr="A picture containing indoor, floor, sitting, tableware&#10;&#10;Description automatically generated">
            <a:extLst>
              <a:ext uri="{FF2B5EF4-FFF2-40B4-BE49-F238E27FC236}">
                <a16:creationId xmlns:a16="http://schemas.microsoft.com/office/drawing/2014/main" id="{0F13916F-ACD7-7DFC-D925-ECF6004176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4347" y="3136576"/>
            <a:ext cx="2939551" cy="3101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770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0FB44F-BF68-7956-554B-441EBD935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312" y="1364776"/>
            <a:ext cx="9446104" cy="39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85224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434B65-D27C-A20F-7AA6-407136BAA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376" y="1078173"/>
            <a:ext cx="7548848" cy="309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4174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/>
              <a:t>4 </a:t>
            </a:r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E0F1F1-DD30-3CDC-ED67-8AF035FF8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10" y="1459911"/>
            <a:ext cx="5423090" cy="22253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BA2C6A-FABD-96FF-5216-5B55B4B0A5C0}"/>
              </a:ext>
            </a:extLst>
          </p:cNvPr>
          <p:cNvSpPr txBox="1"/>
          <p:nvPr/>
        </p:nvSpPr>
        <p:spPr>
          <a:xfrm>
            <a:off x="422889" y="3458666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4EDA55-8374-7C2B-259A-06162B6B4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067033"/>
            <a:ext cx="9210675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43147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5351F1-C7ED-F2BE-4509-11182DF9C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135" y="1477404"/>
            <a:ext cx="5213648" cy="411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9242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>
                <a:effectLst/>
                <a:hlinkClick r:id="rId3" tooltip="https://t.me/telua_company_bot"/>
              </a:rPr>
              <a:t>https://t.me/telua_company_bot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tới</a:t>
            </a:r>
            <a:r>
              <a:rPr lang="en-US" dirty="0">
                <a:effectLst/>
              </a:rPr>
              <a:t> chatbot</a:t>
            </a:r>
            <a:r>
              <a:rPr lang="en-US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E0B35A-4E68-DA9F-2E5B-E1DDBB511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4973" y="1672346"/>
            <a:ext cx="3336697" cy="39401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C38167B-0A44-6882-70B3-EB0DCAC11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054" y="1875531"/>
            <a:ext cx="547687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8528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>
                <a:effectLst/>
              </a:rPr>
              <a:t>nút</a:t>
            </a:r>
            <a:r>
              <a:rPr lang="en-US" dirty="0">
                <a:effectLst/>
              </a:rPr>
              <a:t> “Thông tin </a:t>
            </a:r>
            <a:r>
              <a:rPr lang="en-US" dirty="0" err="1">
                <a:effectLst/>
              </a:rPr>
              <a:t>tài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khoản</a:t>
            </a:r>
            <a:r>
              <a:rPr lang="en-US" dirty="0">
                <a:effectLst/>
              </a:rPr>
              <a:t>”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lấy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mã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xác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thực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và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điền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thông</a:t>
            </a:r>
            <a:r>
              <a:rPr lang="en-US" dirty="0">
                <a:effectLst/>
              </a:rPr>
              <a:t> tin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liên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kết</a:t>
            </a:r>
            <a:r>
              <a:rPr lang="en-US" dirty="0">
                <a:effectLst/>
              </a:rPr>
              <a:t>  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239F11-A504-4174-5BF2-BFC1B3C7C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348" y="1936269"/>
            <a:ext cx="3724275" cy="34480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9E8913-5DB5-995E-AF0F-144AD32E6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943" y="2106825"/>
            <a:ext cx="5909145" cy="2404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85117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Sau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Telegram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E83EDBA-F2B4-D42B-8A47-1981CAEB7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030" y="2058556"/>
            <a:ext cx="4068820" cy="36590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66D1EF3-9A00-B8E3-F859-4D5CE3B77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3569" y="2058557"/>
            <a:ext cx="5643226" cy="365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400220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qua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đô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ngoại</a:t>
            </a:r>
            <a:r>
              <a:rPr lang="en-US" dirty="0"/>
              <a:t> vi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mua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lớn</a:t>
            </a:r>
            <a:endParaRPr lang="en-US" dirty="0"/>
          </a:p>
        </p:txBody>
      </p:sp>
      <p:pic>
        <p:nvPicPr>
          <p:cNvPr id="10" name="Picture 9" descr="A picture containing electronics, electrical wiring, computer, machine&#10;&#10;Description automatically generated">
            <a:extLst>
              <a:ext uri="{FF2B5EF4-FFF2-40B4-BE49-F238E27FC236}">
                <a16:creationId xmlns:a16="http://schemas.microsoft.com/office/drawing/2014/main" id="{6647B517-9D96-EABB-CA23-9BEB7C93F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691" y="1751469"/>
            <a:ext cx="1926972" cy="3429000"/>
          </a:xfrm>
          <a:prstGeom prst="rect">
            <a:avLst/>
          </a:prstGeom>
        </p:spPr>
      </p:pic>
      <p:pic>
        <p:nvPicPr>
          <p:cNvPr id="6" name="Picture 5" descr="A screenshot of a chat&#10;&#10;Description automatically generated with low confidence">
            <a:extLst>
              <a:ext uri="{FF2B5EF4-FFF2-40B4-BE49-F238E27FC236}">
                <a16:creationId xmlns:a16="http://schemas.microsoft.com/office/drawing/2014/main" id="{263CA505-B3EE-AFF4-EF2E-544A35303E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127" y="3258305"/>
            <a:ext cx="4185214" cy="3384792"/>
          </a:xfrm>
          <a:prstGeom prst="rect">
            <a:avLst/>
          </a:prstGeom>
        </p:spPr>
      </p:pic>
      <p:pic>
        <p:nvPicPr>
          <p:cNvPr id="4" name="Picture 3" descr="A picture containing white, indoor&#10;&#10;Description automatically generated">
            <a:extLst>
              <a:ext uri="{FF2B5EF4-FFF2-40B4-BE49-F238E27FC236}">
                <a16:creationId xmlns:a16="http://schemas.microsoft.com/office/drawing/2014/main" id="{9C0E39A9-06A4-B50C-BC42-3C0C54F3F3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55" y="1710807"/>
            <a:ext cx="491490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6293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838DCE-FB7D-BC45-AE05-B56759F2E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19" y="93829"/>
            <a:ext cx="8001618" cy="521166"/>
          </a:xfrm>
        </p:spPr>
        <p:txBody>
          <a:bodyPr>
            <a:noAutofit/>
          </a:bodyPr>
          <a:lstStyle/>
          <a:p>
            <a:r>
              <a:rPr lang="en-US" sz="2400" b="1" dirty="0"/>
              <a:t> </a:t>
            </a:r>
            <a:r>
              <a:rPr lang="en-US" sz="2400" b="1" dirty="0" err="1"/>
              <a:t>Bảng</a:t>
            </a:r>
            <a:r>
              <a:rPr lang="en-US" sz="2400" b="1" dirty="0"/>
              <a:t> </a:t>
            </a:r>
            <a:r>
              <a:rPr lang="en-US" sz="2400" b="1" dirty="0" err="1"/>
              <a:t>Giá</a:t>
            </a:r>
            <a:r>
              <a:rPr lang="en-US" sz="2400" b="1" dirty="0"/>
              <a:t> </a:t>
            </a:r>
            <a:r>
              <a:rPr lang="en-US" sz="2400" b="1" dirty="0" err="1"/>
              <a:t>Tính</a:t>
            </a:r>
            <a:r>
              <a:rPr lang="en-US" sz="2400" b="1" dirty="0"/>
              <a:t> Theo </a:t>
            </a:r>
            <a:r>
              <a:rPr lang="en-US" sz="2400" b="1" dirty="0" err="1"/>
              <a:t>Tháng</a:t>
            </a:r>
            <a:endParaRPr lang="en-US" sz="2400" b="1" dirty="0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graphicFrame>
        <p:nvGraphicFramePr>
          <p:cNvPr id="2" name="Table 2">
            <a:extLst>
              <a:ext uri="{FF2B5EF4-FFF2-40B4-BE49-F238E27FC236}">
                <a16:creationId xmlns:a16="http://schemas.microsoft.com/office/drawing/2014/main" id="{8D08A30A-56F3-4FB9-BFA1-7B9DD5548E3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7020132"/>
              </p:ext>
            </p:extLst>
          </p:nvPr>
        </p:nvGraphicFramePr>
        <p:xfrm>
          <a:off x="696814" y="946769"/>
          <a:ext cx="8908431" cy="2763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65494">
                  <a:extLst>
                    <a:ext uri="{9D8B030D-6E8A-4147-A177-3AD203B41FA5}">
                      <a16:colId xmlns:a16="http://schemas.microsoft.com/office/drawing/2014/main" val="39640019"/>
                    </a:ext>
                  </a:extLst>
                </a:gridCol>
                <a:gridCol w="2217254">
                  <a:extLst>
                    <a:ext uri="{9D8B030D-6E8A-4147-A177-3AD203B41FA5}">
                      <a16:colId xmlns:a16="http://schemas.microsoft.com/office/drawing/2014/main" val="4102018565"/>
                    </a:ext>
                  </a:extLst>
                </a:gridCol>
                <a:gridCol w="2398575">
                  <a:extLst>
                    <a:ext uri="{9D8B030D-6E8A-4147-A177-3AD203B41FA5}">
                      <a16:colId xmlns:a16="http://schemas.microsoft.com/office/drawing/2014/main" val="3493673821"/>
                    </a:ext>
                  </a:extLst>
                </a:gridCol>
                <a:gridCol w="2227108">
                  <a:extLst>
                    <a:ext uri="{9D8B030D-6E8A-4147-A177-3AD203B41FA5}">
                      <a16:colId xmlns:a16="http://schemas.microsoft.com/office/drawing/2014/main" val="257462865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3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10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100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 </a:t>
                      </a:r>
                      <a:r>
                        <a:rPr lang="en-US" dirty="0" err="1"/>
                        <a:t>Tối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đa</a:t>
                      </a:r>
                      <a:r>
                        <a:rPr lang="en-US" dirty="0"/>
                        <a:t> 500 </a:t>
                      </a:r>
                      <a:r>
                        <a:rPr lang="en-US" dirty="0" err="1"/>
                        <a:t>thiết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bị</a:t>
                      </a:r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8892310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 err="1"/>
                        <a:t>Miễn</a:t>
                      </a:r>
                      <a:r>
                        <a:rPr lang="en-US" dirty="0"/>
                        <a:t> </a:t>
                      </a:r>
                      <a:r>
                        <a:rPr lang="en-US" dirty="0" err="1"/>
                        <a:t>phí</a:t>
                      </a:r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$10 /</a:t>
                      </a:r>
                      <a:r>
                        <a:rPr lang="en-US" b="1" dirty="0" err="1"/>
                        <a:t>tháng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$200 /</a:t>
                      </a:r>
                      <a:r>
                        <a:rPr lang="en-US" b="1" dirty="0" err="1"/>
                        <a:t>tháng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dirty="0"/>
                        <a:t>$1000$ /</a:t>
                      </a:r>
                      <a:r>
                        <a:rPr lang="en-US" b="1" dirty="0" err="1"/>
                        <a:t>tháng</a:t>
                      </a:r>
                      <a:endParaRPr lang="en-US" b="1" dirty="0"/>
                    </a:p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8760487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59334520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8817493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409990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0789634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0030952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/>
              <a:t>Mua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308324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endParaRPr lang="en-US" dirty="0">
              <a:hlinkClick r:id="rId3"/>
            </a:endParaRPr>
          </a:p>
          <a:p>
            <a:r>
              <a:rPr lang="en-US" dirty="0">
                <a:hlinkClick r:id="rId3"/>
              </a:rPr>
              <a:t>https://www.thegioiic.com/cam-bien-do-nhiet-do-va-do-am-esp32-sht30-5vdc-7-lop</a:t>
            </a:r>
            <a:r>
              <a:rPr lang="en-US" dirty="0"/>
              <a:t> </a:t>
            </a:r>
          </a:p>
          <a:p>
            <a:r>
              <a:rPr lang="en-US" dirty="0">
                <a:hlinkClick r:id="rId4"/>
              </a:rPr>
              <a:t>https://www.thegioiic.com/cam-bien-do-nhiet-do-va-do-am-esp32-sht40-5vdc-7-lop</a:t>
            </a:r>
            <a:endParaRPr lang="en-US" dirty="0"/>
          </a:p>
          <a:p>
            <a:endParaRPr lang="en-US" dirty="0"/>
          </a:p>
          <a:p>
            <a:r>
              <a:rPr lang="en-US" dirty="0">
                <a:hlinkClick r:id="rId5"/>
              </a:rPr>
              <a:t>https://www.thegioiic.com/sht30d-mach-cam-bien-nhiet-do-do-am-giao-tiep-i2c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124739404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D8A2DEA-BD7E-0DFB-C25E-C1960A4D9BE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7334" y="104334"/>
            <a:ext cx="8596668" cy="712304"/>
          </a:xfrm>
        </p:spPr>
        <p:txBody>
          <a:bodyPr/>
          <a:lstStyle/>
          <a:p>
            <a:r>
              <a:rPr lang="en-US" dirty="0" err="1"/>
              <a:t>Nội</a:t>
            </a:r>
            <a:r>
              <a:rPr lang="en-US" dirty="0"/>
              <a:t> dung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AEAD82-5752-77BB-02C6-1211E7FD570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77334" y="2160590"/>
            <a:ext cx="8596668" cy="2282202"/>
          </a:xfrm>
        </p:spPr>
        <p:txBody>
          <a:bodyPr/>
          <a:lstStyle/>
          <a:p>
            <a:r>
              <a:rPr lang="en-US" dirty="0"/>
              <a:t>1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endParaRPr lang="en-US" dirty="0"/>
          </a:p>
          <a:p>
            <a:r>
              <a:rPr lang="en-US" dirty="0"/>
              <a:t>2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r>
              <a:rPr lang="en-US" dirty="0"/>
              <a:t>3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r>
              <a:rPr lang="en-US" dirty="0"/>
              <a:t>4 </a:t>
            </a:r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0E2C848F-E26E-E65E-FEE3-E2D79C441F75}"/>
              </a:ext>
            </a:extLst>
          </p:cNvPr>
          <p:cNvSpPr txBox="1">
            <a:spLocks/>
          </p:cNvSpPr>
          <p:nvPr/>
        </p:nvSpPr>
        <p:spPr>
          <a:xfrm>
            <a:off x="9084616" y="6283358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</p:spTree>
    <p:extLst>
      <p:ext uri="{BB962C8B-B14F-4D97-AF65-F5344CB8AC3E}">
        <p14:creationId xmlns:p14="http://schemas.microsoft.com/office/powerpoint/2010/main" val="256627455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thuật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Email: </a:t>
            </a:r>
            <a:r>
              <a:rPr lang="en-US" dirty="0">
                <a:hlinkClick r:id="rId3"/>
              </a:rPr>
              <a:t>info@telua.co</a:t>
            </a:r>
            <a:r>
              <a:rPr lang="en-US" dirty="0"/>
              <a:t>  </a:t>
            </a:r>
            <a:r>
              <a:rPr lang="en-US" dirty="0" err="1"/>
              <a:t>hoặc</a:t>
            </a:r>
            <a:r>
              <a:rPr lang="en-US" dirty="0"/>
              <a:t> 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Phone-</a:t>
            </a:r>
            <a:r>
              <a:rPr lang="en-US" dirty="0" err="1"/>
              <a:t>Zalo</a:t>
            </a:r>
            <a:r>
              <a:rPr lang="en-US" dirty="0"/>
              <a:t>-Telegram: (+84) 0356148008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Demo: 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  <a:p>
            <a:r>
              <a:rPr lang="en-US" dirty="0"/>
              <a:t>Email :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Pass:  12345678</a:t>
            </a:r>
          </a:p>
        </p:txBody>
      </p:sp>
    </p:spTree>
    <p:extLst>
      <p:ext uri="{BB962C8B-B14F-4D97-AF65-F5344CB8AC3E}">
        <p14:creationId xmlns:p14="http://schemas.microsoft.com/office/powerpoint/2010/main" val="4419707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838DCE-FB7D-BC45-AE05-B56759F2E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94410" y="1112909"/>
            <a:ext cx="9085710" cy="5745091"/>
          </a:xfrm>
        </p:spPr>
        <p:txBody>
          <a:bodyPr>
            <a:noAutofit/>
          </a:bodyPr>
          <a:lstStyle/>
          <a:p>
            <a:r>
              <a:rPr lang="vi-VN" sz="1600" b="1" dirty="0">
                <a:solidFill>
                  <a:schemeClr val="tx1"/>
                </a:solidFill>
              </a:rPr>
              <a:t>Giải pháp IoT giám sát nhiệt độ, độ ẩm  thông qua WI-Fi</a:t>
            </a:r>
            <a:r>
              <a:rPr lang="en-US" sz="1600" b="1" dirty="0">
                <a:solidFill>
                  <a:schemeClr val="tx1"/>
                </a:solidFill>
              </a:rPr>
              <a:t> 2.4 GHz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Văn phòng, Nhà xưởng, Phòng sạch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Kho thành phẩm, Kho nguyên liệu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Tòa nhà, Kho dược phẩm, Cửa hàng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Trung tâm dữ liệu - Phòng server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Nông trại, Nhà kính - Nhà màng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b="1" dirty="0">
                <a:solidFill>
                  <a:schemeClr val="tx1"/>
                </a:solidFill>
              </a:rPr>
              <a:t>Gói IoT này mang lại nhiều lợi ích cho người sử dụng, bao gồm:</a:t>
            </a:r>
            <a:br>
              <a:rPr lang="vi-VN" sz="1600" b="1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Cung cấp số liệu nhiệt độ, độ ẩm cập nhật và tin cậy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Giám sát nhiệt độ, độ ẩm mọi lúc, mọi nơi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Phát hiện kịp thời khi nhiệt độ, độ ẩm bất thường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Đảm bảo chất lượng vật tư hàng hóa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• Tuân thủ quy định về môi trường bảo quản hàng hóa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b="1" dirty="0">
                <a:solidFill>
                  <a:schemeClr val="tx1"/>
                </a:solidFill>
              </a:rPr>
              <a:t>Thông tin thiết bị 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Nguồn cấp: 5VDC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r>
              <a:rPr lang="vi-VN" sz="1600" dirty="0">
                <a:solidFill>
                  <a:schemeClr val="tx1"/>
                </a:solidFill>
              </a:rPr>
              <a:t>- 500mA  </a:t>
            </a:r>
            <a:r>
              <a:rPr lang="en-US" sz="1600" dirty="0">
                <a:solidFill>
                  <a:schemeClr val="tx1"/>
                </a:solidFill>
              </a:rPr>
              <a:t> 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Đo nhiệt độ: -40ºC…+125ºC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Thang độ ẩm: 0 - 100% RH ±3% RH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Theo dõi Online qua App, Web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Có cảnh báo qua Email, </a:t>
            </a:r>
            <a:r>
              <a:rPr lang="vi-VN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b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6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16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offline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Công nghệ: Wi-Fi</a:t>
            </a:r>
            <a:br>
              <a:rPr lang="vi-VN" sz="1600" dirty="0">
                <a:solidFill>
                  <a:schemeClr val="tx1"/>
                </a:solidFill>
              </a:rPr>
            </a:br>
            <a:r>
              <a:rPr lang="vi-VN" sz="1600" dirty="0">
                <a:solidFill>
                  <a:schemeClr val="tx1"/>
                </a:solidFill>
              </a:rPr>
              <a:t>    Xuất xứ: Việt Nam</a:t>
            </a:r>
            <a:br>
              <a:rPr lang="en-US" sz="1600" dirty="0">
                <a:solidFill>
                  <a:schemeClr val="tx1"/>
                </a:solidFill>
              </a:rPr>
            </a:br>
            <a:r>
              <a:rPr lang="en-US" sz="1600" b="1" i="1" dirty="0" err="1">
                <a:solidFill>
                  <a:srgbClr val="FF0000"/>
                </a:solidFill>
              </a:rPr>
              <a:t>Telua</a:t>
            </a:r>
            <a:r>
              <a:rPr lang="en-US" sz="1600" b="1" i="1" dirty="0">
                <a:solidFill>
                  <a:srgbClr val="FF0000"/>
                </a:solidFill>
              </a:rPr>
              <a:t> IoT platform </a:t>
            </a:r>
            <a:r>
              <a:rPr lang="en-US" sz="1600" b="1" i="1" dirty="0" err="1">
                <a:solidFill>
                  <a:srgbClr val="FF0000"/>
                </a:solidFill>
              </a:rPr>
              <a:t>sẽ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cung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cấp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miễn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phí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phần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mền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nếu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dưới</a:t>
            </a:r>
            <a:r>
              <a:rPr lang="en-US" sz="1600" b="1" i="1" dirty="0">
                <a:solidFill>
                  <a:srgbClr val="FF0000"/>
                </a:solidFill>
              </a:rPr>
              <a:t> 3 </a:t>
            </a:r>
            <a:r>
              <a:rPr lang="en-US" sz="1600" b="1" i="1" dirty="0" err="1">
                <a:solidFill>
                  <a:srgbClr val="FF0000"/>
                </a:solidFill>
              </a:rPr>
              <a:t>thiết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bị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và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sẽ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thu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phí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nếu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sử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dụng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trên</a:t>
            </a:r>
            <a:r>
              <a:rPr lang="en-US" sz="1600" b="1" i="1" dirty="0">
                <a:solidFill>
                  <a:srgbClr val="FF0000"/>
                </a:solidFill>
              </a:rPr>
              <a:t> 3 </a:t>
            </a:r>
            <a:r>
              <a:rPr lang="en-US" sz="1600" b="1" i="1" dirty="0" err="1">
                <a:solidFill>
                  <a:srgbClr val="FF0000"/>
                </a:solidFill>
              </a:rPr>
              <a:t>thiết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bị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FF0000"/>
                </a:solidFill>
              </a:rPr>
              <a:t>và</a:t>
            </a:r>
            <a:r>
              <a:rPr lang="en-US" sz="1600" b="1" i="1" dirty="0">
                <a:solidFill>
                  <a:srgbClr val="FF000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bắt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đầu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thu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phí</a:t>
            </a:r>
            <a:r>
              <a:rPr lang="en-US" sz="1600" b="1" i="1" dirty="0">
                <a:solidFill>
                  <a:srgbClr val="0070C0"/>
                </a:solidFill>
              </a:rPr>
              <a:t> </a:t>
            </a:r>
            <a:r>
              <a:rPr lang="en-US" sz="1600" b="1" i="1" dirty="0" err="1">
                <a:solidFill>
                  <a:srgbClr val="0070C0"/>
                </a:solidFill>
              </a:rPr>
              <a:t>từ</a:t>
            </a:r>
            <a:r>
              <a:rPr lang="en-US" sz="1600" b="1" i="1" dirty="0">
                <a:solidFill>
                  <a:srgbClr val="0070C0"/>
                </a:solidFill>
              </a:rPr>
              <a:t> 01/2024</a:t>
            </a:r>
            <a:endParaRPr lang="en-US" sz="1600" dirty="0">
              <a:solidFill>
                <a:schemeClr val="tx1"/>
              </a:solidFill>
            </a:endParaRP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2BE99C6-0355-66D7-285F-2C22421191FB}"/>
              </a:ext>
            </a:extLst>
          </p:cNvPr>
          <p:cNvSpPr txBox="1">
            <a:spLocks/>
          </p:cNvSpPr>
          <p:nvPr/>
        </p:nvSpPr>
        <p:spPr>
          <a:xfrm>
            <a:off x="677334" y="104334"/>
            <a:ext cx="8596668" cy="712304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/>
              <a:t>1 </a:t>
            </a:r>
            <a:r>
              <a:rPr lang="en-US" dirty="0" err="1"/>
              <a:t>Giới</a:t>
            </a:r>
            <a:r>
              <a:rPr lang="en-US" dirty="0"/>
              <a:t> </a:t>
            </a:r>
            <a:r>
              <a:rPr lang="en-US" dirty="0" err="1"/>
              <a:t>thiệu</a:t>
            </a:r>
            <a:r>
              <a:rPr lang="en-US" dirty="0"/>
              <a:t> </a:t>
            </a:r>
            <a:r>
              <a:rPr lang="en-US" dirty="0" err="1"/>
              <a:t>giải</a:t>
            </a:r>
            <a:r>
              <a:rPr lang="en-US" dirty="0"/>
              <a:t> </a:t>
            </a:r>
            <a:r>
              <a:rPr lang="en-US" dirty="0" err="1"/>
              <a:t>pháp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0123675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8A3C38-6642-8A2F-ECEA-BE4D8CE59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048" y="1331494"/>
            <a:ext cx="5815802" cy="449179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-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có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dễ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dàng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bị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lỗi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- Qua </a:t>
            </a:r>
            <a:r>
              <a:rPr lang="en-US" sz="2000" dirty="0" err="1">
                <a:solidFill>
                  <a:schemeClr val="tx1"/>
                </a:solidFill>
              </a:rPr>
              <a:t>thời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gian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khuyến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cáo</a:t>
            </a:r>
            <a:r>
              <a:rPr lang="en-US" sz="2000" dirty="0">
                <a:solidFill>
                  <a:schemeClr val="tx1"/>
                </a:solidFill>
              </a:rPr>
              <a:t> 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nên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được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bảo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độ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chính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xác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3FAE59EA-E543-EE58-B310-7F5C215E8ABE}"/>
              </a:ext>
            </a:extLst>
          </p:cNvPr>
          <p:cNvSpPr txBox="1">
            <a:spLocks/>
          </p:cNvSpPr>
          <p:nvPr/>
        </p:nvSpPr>
        <p:spPr>
          <a:xfrm>
            <a:off x="727030" y="228600"/>
            <a:ext cx="8596668" cy="8495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qua </a:t>
            </a:r>
            <a:r>
              <a:rPr lang="en-US" dirty="0" err="1"/>
              <a:t>cổng</a:t>
            </a:r>
            <a:r>
              <a:rPr lang="en-US" dirty="0"/>
              <a:t> USB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967C9F-30D5-BB69-43F5-A5A5A2996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7282" y="1331494"/>
            <a:ext cx="2667000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2699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/>
              <a:t>2 </a:t>
            </a:r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13101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 err="1">
                <a:solidFill>
                  <a:schemeClr val="tx1"/>
                </a:solidFill>
              </a:rPr>
              <a:t>Cần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hai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để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một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thiết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bị</a:t>
            </a:r>
            <a:r>
              <a:rPr lang="en-US" sz="1800" b="1" dirty="0">
                <a:solidFill>
                  <a:schemeClr val="tx1"/>
                </a:solidFill>
              </a:rPr>
              <a:t>  </a:t>
            </a:r>
            <a:r>
              <a:rPr lang="en-US" sz="1800" b="1" dirty="0" err="1">
                <a:solidFill>
                  <a:schemeClr val="tx1"/>
                </a:solidFill>
              </a:rPr>
              <a:t>có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kết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nối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lên</a:t>
            </a:r>
            <a:r>
              <a:rPr lang="en-US" sz="1800" b="1" dirty="0">
                <a:solidFill>
                  <a:schemeClr val="tx1"/>
                </a:solidFill>
              </a:rPr>
              <a:t> cloud</a:t>
            </a:r>
          </a:p>
          <a:p>
            <a:endParaRPr lang="en-US" sz="1800" b="1" dirty="0">
              <a:solidFill>
                <a:schemeClr val="tx1"/>
              </a:solidFill>
            </a:endParaRP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1</a:t>
            </a:r>
            <a:r>
              <a:rPr lang="en-US" sz="1800" dirty="0">
                <a:solidFill>
                  <a:schemeClr val="tx1"/>
                </a:solidFill>
              </a:rPr>
              <a:t>: 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lập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nối</a:t>
            </a:r>
            <a:r>
              <a:rPr lang="en-US" sz="1800" dirty="0">
                <a:solidFill>
                  <a:schemeClr val="tx1"/>
                </a:solidFill>
              </a:rPr>
              <a:t> Wi-Fi </a:t>
            </a:r>
            <a:r>
              <a:rPr lang="en-US" sz="1800" dirty="0" err="1">
                <a:solidFill>
                  <a:schemeClr val="tx1"/>
                </a:solidFill>
              </a:rPr>
              <a:t>giữa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và</a:t>
            </a:r>
            <a:r>
              <a:rPr lang="en-US" sz="1800" dirty="0">
                <a:solidFill>
                  <a:schemeClr val="tx1"/>
                </a:solidFill>
              </a:rPr>
              <a:t> Internet</a:t>
            </a: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2</a:t>
            </a:r>
            <a:r>
              <a:rPr lang="en-US" sz="1800" dirty="0">
                <a:solidFill>
                  <a:schemeClr val="tx1"/>
                </a:solidFill>
              </a:rPr>
              <a:t>:  Liên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với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  <a:hlinkClick r:id="rId3"/>
              </a:rPr>
              <a:t>https://telua.co/aiot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6226630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80848"/>
            <a:ext cx="8596668" cy="614891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330099" y="773529"/>
            <a:ext cx="6366999" cy="2246769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5VDC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r>
              <a:rPr lang="en-US" dirty="0"/>
              <a:t>2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internet,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trở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. 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điện</a:t>
            </a:r>
            <a:r>
              <a:rPr lang="en-US" dirty="0"/>
              <a:t> </a:t>
            </a:r>
            <a:r>
              <a:rPr lang="en-US" dirty="0" err="1"/>
              <a:t>thoại</a:t>
            </a:r>
            <a:r>
              <a:rPr lang="en-US" dirty="0"/>
              <a:t> hay </a:t>
            </a:r>
            <a:r>
              <a:rPr lang="en-US" dirty="0" err="1"/>
              <a:t>máy</a:t>
            </a:r>
            <a:r>
              <a:rPr lang="en-US" dirty="0"/>
              <a:t> </a:t>
            </a:r>
            <a:r>
              <a:rPr lang="en-US" dirty="0" err="1"/>
              <a:t>tính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quét</a:t>
            </a:r>
            <a:r>
              <a:rPr lang="en-US" dirty="0"/>
              <a:t> Wi-Fi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.  (</a:t>
            </a:r>
            <a:r>
              <a:rPr lang="en-US" sz="1400" b="1" i="1" dirty="0" err="1">
                <a:solidFill>
                  <a:srgbClr val="0070C0"/>
                </a:solidFill>
              </a:rPr>
              <a:t>Nếu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không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tìm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thấy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thiết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bị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có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thể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rút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nguồn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và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cấp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nguồn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lại</a:t>
            </a:r>
            <a:r>
              <a:rPr lang="en-US" sz="1400" b="1" i="1" dirty="0">
                <a:solidFill>
                  <a:srgbClr val="0070C0"/>
                </a:solidFill>
              </a:rPr>
              <a:t> do </a:t>
            </a:r>
            <a:r>
              <a:rPr lang="en-US" sz="1400" b="1" i="1" dirty="0" err="1">
                <a:solidFill>
                  <a:srgbClr val="0070C0"/>
                </a:solidFill>
              </a:rPr>
              <a:t>thiết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bị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chỉ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phát</a:t>
            </a:r>
            <a:r>
              <a:rPr lang="en-US" sz="1400" b="1" i="1" dirty="0">
                <a:solidFill>
                  <a:srgbClr val="0070C0"/>
                </a:solidFill>
              </a:rPr>
              <a:t> Wi-Fi </a:t>
            </a:r>
            <a:r>
              <a:rPr lang="en-US" sz="1400" b="1" i="1" dirty="0" err="1">
                <a:solidFill>
                  <a:srgbClr val="0070C0"/>
                </a:solidFill>
              </a:rPr>
              <a:t>trong</a:t>
            </a:r>
            <a:r>
              <a:rPr lang="en-US" sz="1400" b="1" i="1" dirty="0">
                <a:solidFill>
                  <a:srgbClr val="0070C0"/>
                </a:solidFill>
              </a:rPr>
              <a:t> </a:t>
            </a:r>
            <a:r>
              <a:rPr lang="en-US" sz="1400" b="1" i="1" dirty="0" err="1">
                <a:solidFill>
                  <a:srgbClr val="0070C0"/>
                </a:solidFill>
              </a:rPr>
              <a:t>vòng</a:t>
            </a:r>
            <a:r>
              <a:rPr lang="en-US" sz="1400" b="1" i="1" dirty="0">
                <a:solidFill>
                  <a:srgbClr val="0070C0"/>
                </a:solidFill>
              </a:rPr>
              <a:t> 3 </a:t>
            </a:r>
            <a:r>
              <a:rPr lang="en-US" sz="1400" b="1" i="1" dirty="0" err="1">
                <a:solidFill>
                  <a:srgbClr val="0070C0"/>
                </a:solidFill>
              </a:rPr>
              <a:t>phút</a:t>
            </a:r>
            <a:r>
              <a:rPr lang="en-US" dirty="0"/>
              <a:t> )</a:t>
            </a:r>
          </a:p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i="1" dirty="0" err="1">
                <a:solidFill>
                  <a:srgbClr val="FF0000"/>
                </a:solidFill>
              </a:rPr>
              <a:t>Telua</a:t>
            </a:r>
            <a:r>
              <a:rPr lang="en-US" i="1" dirty="0">
                <a:solidFill>
                  <a:srgbClr val="FF0000"/>
                </a:solidFill>
              </a:rPr>
              <a:t>_</a:t>
            </a:r>
            <a:r>
              <a:rPr lang="en-US" dirty="0"/>
              <a:t>*</a:t>
            </a:r>
          </a:p>
          <a:p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b="1" dirty="0">
                <a:solidFill>
                  <a:srgbClr val="FF0000"/>
                </a:solidFill>
              </a:rPr>
              <a:t>12345678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0D208B-ED80-C9E3-5D8D-A4790280156C}"/>
              </a:ext>
            </a:extLst>
          </p:cNvPr>
          <p:cNvSpPr txBox="1"/>
          <p:nvPr/>
        </p:nvSpPr>
        <p:spPr>
          <a:xfrm>
            <a:off x="240150" y="3186945"/>
            <a:ext cx="6366999" cy="313932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</a:t>
            </a: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 web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FireFox</a:t>
            </a:r>
            <a:r>
              <a:rPr lang="en-US" dirty="0"/>
              <a:t>, Chrome …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gõ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>
                <a:hlinkClick r:id="rId3"/>
              </a:rPr>
              <a:t>http://192.168.0.1</a:t>
            </a:r>
            <a:r>
              <a:rPr lang="en-US" dirty="0"/>
              <a:t>  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thanh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điền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</a:p>
          <a:p>
            <a:pPr marL="285750" indent="-285750">
              <a:buFontTx/>
              <a:buChar char="-"/>
            </a:pPr>
            <a:r>
              <a:rPr lang="en-US" dirty="0" err="1"/>
              <a:t>Mật</a:t>
            </a:r>
            <a:r>
              <a:rPr lang="en-US" dirty="0"/>
              <a:t> 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duy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,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endParaRPr lang="en-US" dirty="0"/>
          </a:p>
          <a:p>
            <a:r>
              <a:rPr lang="en-US" dirty="0"/>
              <a:t>4  Sau 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“</a:t>
            </a:r>
            <a:r>
              <a:rPr lang="en-US" dirty="0" err="1"/>
              <a:t>Xac</a:t>
            </a:r>
            <a:r>
              <a:rPr lang="en-US" dirty="0"/>
              <a:t> Nhan”  </a:t>
            </a:r>
            <a:r>
              <a:rPr lang="en-US" dirty="0" err="1"/>
              <a:t>xin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internet  </a:t>
            </a:r>
          </a:p>
        </p:txBody>
      </p:sp>
      <p:pic>
        <p:nvPicPr>
          <p:cNvPr id="6" name="Picture 5" descr="A logo of a google chrome&#10;&#10;Description automatically generated with low confidence">
            <a:extLst>
              <a:ext uri="{FF2B5EF4-FFF2-40B4-BE49-F238E27FC236}">
                <a16:creationId xmlns:a16="http://schemas.microsoft.com/office/drawing/2014/main" id="{39E0A0E4-6F47-CEF2-5AED-5E02DC93F62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95819" y="4110274"/>
            <a:ext cx="646332" cy="646332"/>
          </a:xfrm>
          <a:prstGeom prst="rect">
            <a:avLst/>
          </a:prstGeom>
        </p:spPr>
      </p:pic>
      <p:pic>
        <p:nvPicPr>
          <p:cNvPr id="14" name="Picture 13" descr="A logo of a fox and a bird&#10;&#10;Description automatically generated with low confidence">
            <a:extLst>
              <a:ext uri="{FF2B5EF4-FFF2-40B4-BE49-F238E27FC236}">
                <a16:creationId xmlns:a16="http://schemas.microsoft.com/office/drawing/2014/main" id="{237BAC58-599D-48FE-E16A-27660E98F43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2094" y="4192610"/>
            <a:ext cx="462729" cy="481659"/>
          </a:xfrm>
          <a:prstGeom prst="rect">
            <a:avLst/>
          </a:prstGeom>
        </p:spPr>
      </p:pic>
      <p:pic>
        <p:nvPicPr>
          <p:cNvPr id="16" name="Picture 15" descr="A blue and green logo&#10;&#10;Description automatically generated with low confidence">
            <a:extLst>
              <a:ext uri="{FF2B5EF4-FFF2-40B4-BE49-F238E27FC236}">
                <a16:creationId xmlns:a16="http://schemas.microsoft.com/office/drawing/2014/main" id="{A92F1DC5-62E7-FB44-E0C9-7AA3236F56D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9588" y="4284661"/>
            <a:ext cx="418429" cy="418429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92E59D8D-129C-BF40-611A-10BFFD595D8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499982" y="780006"/>
            <a:ext cx="2400300" cy="428625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539A080-694A-1D37-5DAC-BC7523299E4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6658717" y="780006"/>
            <a:ext cx="2476500" cy="44100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22777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C21E517-7C6B-275D-C751-104DFCEFC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758" y="847684"/>
            <a:ext cx="3296190" cy="58654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A18819E-BDCF-8B76-DEF7-FA8C5A71A364}"/>
              </a:ext>
            </a:extLst>
          </p:cNvPr>
          <p:cNvSpPr txBox="1"/>
          <p:nvPr/>
        </p:nvSpPr>
        <p:spPr>
          <a:xfrm>
            <a:off x="457625" y="1130984"/>
            <a:ext cx="521591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Internet,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 </a:t>
            </a:r>
            <a:r>
              <a:rPr lang="en-US"/>
              <a:t>chữ </a:t>
            </a:r>
            <a:r>
              <a:rPr lang="en-US" dirty="0" err="1"/>
              <a:t>đỏ</a:t>
            </a:r>
            <a:r>
              <a:rPr lang="en-US" dirty="0"/>
              <a:t> </a:t>
            </a:r>
            <a:r>
              <a:rPr lang="en-US" dirty="0" err="1"/>
              <a:t>giống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dưới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rút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cắm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tắt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internet </a:t>
            </a:r>
          </a:p>
        </p:txBody>
      </p:sp>
    </p:spTree>
    <p:extLst>
      <p:ext uri="{BB962C8B-B14F-4D97-AF65-F5344CB8AC3E}">
        <p14:creationId xmlns:p14="http://schemas.microsoft.com/office/powerpoint/2010/main" val="4057686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/>
              <a:t>3 </a:t>
            </a:r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https://telua.co/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b="1" dirty="0" err="1"/>
              <a:t>AIoT</a:t>
            </a:r>
            <a:r>
              <a:rPr lang="en-US" dirty="0"/>
              <a:t> 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C3DB521-C6FF-4FC7-A5BC-A164BFC66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509" y="1599084"/>
            <a:ext cx="4708570" cy="213902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79A231C-549F-1C94-AB91-02F7097A4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423711"/>
            <a:ext cx="6743183" cy="213902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26D8926-96C6-3D11-427B-10135C4A3414}"/>
              </a:ext>
            </a:extLst>
          </p:cNvPr>
          <p:cNvSpPr txBox="1"/>
          <p:nvPr/>
        </p:nvSpPr>
        <p:spPr>
          <a:xfrm>
            <a:off x="422888" y="3882367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 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email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875975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3.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Thêm</a:t>
            </a:r>
            <a:r>
              <a:rPr lang="en-US" dirty="0"/>
              <a:t>”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ECC352A-1D1A-D96E-B84B-BE5220377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259" y="1395291"/>
            <a:ext cx="4404341" cy="241565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B451E6-1FDC-65FB-377C-F057F0CF86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153" y="4688966"/>
            <a:ext cx="5006021" cy="169611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56AEE59-EACC-CA37-CDA1-D728B06C6DF4}"/>
              </a:ext>
            </a:extLst>
          </p:cNvPr>
          <p:cNvSpPr txBox="1"/>
          <p:nvPr/>
        </p:nvSpPr>
        <p:spPr>
          <a:xfrm>
            <a:off x="270489" y="4076991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4.  </a:t>
            </a:r>
            <a:r>
              <a:rPr lang="en-US" dirty="0" err="1"/>
              <a:t>Nhấp</a:t>
            </a:r>
            <a:r>
              <a:rPr lang="en-US" dirty="0"/>
              <a:t> 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Sê-ri</a:t>
            </a:r>
            <a:r>
              <a:rPr lang="en-US" dirty="0"/>
              <a:t> 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F9C6B703-3B10-BB0F-A0CC-146D3268A8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0508" y="4474870"/>
            <a:ext cx="3238500" cy="198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481606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1402</TotalTime>
  <Words>1149</Words>
  <Application>Microsoft Office PowerPoint</Application>
  <PresentationFormat>Widescreen</PresentationFormat>
  <Paragraphs>102</Paragraphs>
  <Slides>20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6" baseType="lpstr">
      <vt:lpstr>Arial</vt:lpstr>
      <vt:lpstr>Tahoma</vt:lpstr>
      <vt:lpstr>Times New Roman</vt:lpstr>
      <vt:lpstr>Trebuchet MS</vt:lpstr>
      <vt:lpstr>Wingdings 3</vt:lpstr>
      <vt:lpstr>Facet</vt:lpstr>
      <vt:lpstr>Cảm biến đo Nhiệt Đô và Độ Ẩm Esp32_SHT3x-SHT4x  </vt:lpstr>
      <vt:lpstr>Nội dung</vt:lpstr>
      <vt:lpstr>Giải pháp IoT giám sát nhiệt độ, độ ẩm  thông qua WI-Fi 2.4 GHz     • Văn phòng, Nhà xưởng, Phòng sạch     • Kho thành phẩm, Kho nguyên liệu     • Tòa nhà, Kho dược phẩm, Cửa hàng     • Trung tâm dữ liệu - Phòng server     • Nông trại, Nhà kính - Nhà màng Gói IoT này mang lại nhiều lợi ích cho người sử dụng, bao gồm:     • Cung cấp số liệu nhiệt độ, độ ẩm cập nhật và tin cậy     • Giám sát nhiệt độ, độ ẩm mọi lúc, mọi nơi     • Phát hiện kịp thời khi nhiệt độ, độ ẩm bất thường     • Đảm bảo chất lượng vật tư hàng hóa     • Tuân thủ quy định về môi trường bảo quản hàng hóa Thông tin thiết bị      Nguồn cấp: 5VDC - 500mA        Đo nhiệt độ: -40ºC…+125ºC     Thang độ ẩm: 0 - 100% RH ±3% RH     Theo dõi Online qua App, Web     Có cảnh báo qua Email, Telegram,       Vị trí trên bản đồ , cảnh báo thiết bị offline     Công nghệ: Wi-Fi     Xuất xứ: Việt Nam Telua IoT platform sẽ cung cấp miễn phí phần mền nếu dưới 3 thiết bị và sẽ thu phí nếu sử dụng trên 3 thiết bị và bắt đầu thu phí từ 01/2024</vt:lpstr>
      <vt:lpstr>- Cảm biến có thể dễ dàng thay  đổi khi bị lỗi  - Qua thời gian khuyến cáo  cảm biến nên được thay đổi để đảm bảo độ chính xác</vt:lpstr>
      <vt:lpstr>2 Hướng dẫn đăng kí thiết bị</vt:lpstr>
      <vt:lpstr>Thiết lập kết nối Internet</vt:lpstr>
      <vt:lpstr>Thiết lập kết nối Internet</vt:lpstr>
      <vt:lpstr>3 Kích hoạt thiết bị</vt:lpstr>
      <vt:lpstr>Kích hoạt thiết bị</vt:lpstr>
      <vt:lpstr>Kiểm tra thiết bị </vt:lpstr>
      <vt:lpstr>Hiện nhiệt độ và độ ẩm</vt:lpstr>
      <vt:lpstr>4 Cách  nhận tin nhắn cảnh báo </vt:lpstr>
      <vt:lpstr>Cách  nhận tin nhắn cảnh báo </vt:lpstr>
      <vt:lpstr>Cách  nhận tin qua Telegram</vt:lpstr>
      <vt:lpstr>Cách  nhận tin qua Telegram</vt:lpstr>
      <vt:lpstr>Cách  nhận tin qua Telegram</vt:lpstr>
      <vt:lpstr>Điều khiển thiết bị thông qua nhiệt đô và độ ẩm</vt:lpstr>
      <vt:lpstr> Bảng Giá Tính Theo Tháng</vt:lpstr>
      <vt:lpstr>Mua thiết bị </vt:lpstr>
      <vt:lpstr>Hỗ trợ kĩ thuật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Thong Le</dc:creator>
  <cp:lastModifiedBy>Thong Le</cp:lastModifiedBy>
  <cp:revision>175</cp:revision>
  <cp:lastPrinted>2023-06-13T05:02:17Z</cp:lastPrinted>
  <dcterms:created xsi:type="dcterms:W3CDTF">2023-06-02T04:17:49Z</dcterms:created>
  <dcterms:modified xsi:type="dcterms:W3CDTF">2023-06-13T05:03:04Z</dcterms:modified>
</cp:coreProperties>
</file>

<file path=docProps/thumbnail.jpeg>
</file>